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61" r:id="rId2"/>
    <p:sldId id="256" r:id="rId3"/>
    <p:sldId id="264" r:id="rId4"/>
    <p:sldId id="265" r:id="rId5"/>
    <p:sldId id="269" r:id="rId6"/>
    <p:sldId id="270" r:id="rId7"/>
    <p:sldId id="272" r:id="rId8"/>
    <p:sldId id="263" r:id="rId9"/>
    <p:sldId id="257" r:id="rId10"/>
    <p:sldId id="260" r:id="rId11"/>
    <p:sldId id="258" r:id="rId12"/>
    <p:sldId id="266" r:id="rId13"/>
    <p:sldId id="267" r:id="rId14"/>
    <p:sldId id="274" r:id="rId15"/>
    <p:sldId id="276" r:id="rId16"/>
    <p:sldId id="268" r:id="rId17"/>
    <p:sldId id="278" r:id="rId18"/>
    <p:sldId id="279" r:id="rId19"/>
    <p:sldId id="262" r:id="rId2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48A459D2-F83E-4ED3-BBB0-1D61B4814C1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7A724699-56AF-4DF5-B67C-8D26A3AC4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E2A2-BE45-434F-952B-104C0B80B37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CC4B-51EE-4528-9FB9-C771F1662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05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E2A2-BE45-434F-952B-104C0B80B37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CC4B-51EE-4528-9FB9-C771F1662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7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E2A2-BE45-434F-952B-104C0B80B37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CC4B-51EE-4528-9FB9-C771F1662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3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E2A2-BE45-434F-952B-104C0B80B37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CC4B-51EE-4528-9FB9-C771F1662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42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E2A2-BE45-434F-952B-104C0B80B37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CC4B-51EE-4528-9FB9-C771F1662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98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E2A2-BE45-434F-952B-104C0B80B37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CC4B-51EE-4528-9FB9-C771F1662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9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E2A2-BE45-434F-952B-104C0B80B37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CC4B-51EE-4528-9FB9-C771F1662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00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E2A2-BE45-434F-952B-104C0B80B37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CC4B-51EE-4528-9FB9-C771F1662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84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E2A2-BE45-434F-952B-104C0B80B37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CC4B-51EE-4528-9FB9-C771F1662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55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E2A2-BE45-434F-952B-104C0B80B37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CC4B-51EE-4528-9FB9-C771F1662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56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E2A2-BE45-434F-952B-104C0B80B37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CC4B-51EE-4528-9FB9-C771F1662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46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3E2A2-BE45-434F-952B-104C0B80B371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FCC4B-51EE-4528-9FB9-C771F1662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9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smoore@qac.or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F84CAD-4D25-4628-A3C1-FD62BF2694C0}"/>
              </a:ext>
            </a:extLst>
          </p:cNvPr>
          <p:cNvSpPr txBox="1"/>
          <p:nvPr/>
        </p:nvSpPr>
        <p:spPr>
          <a:xfrm>
            <a:off x="685800" y="457200"/>
            <a:ext cx="81534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Arial Black" panose="020B0A04020102020204" pitchFamily="34" charset="0"/>
              </a:rPr>
              <a:t>BEACH ROAD IMPROVEMENT PROJECT</a:t>
            </a:r>
          </a:p>
          <a:p>
            <a:pPr algn="ctr"/>
            <a:r>
              <a:rPr lang="en-US" sz="2000" u="sng" dirty="0">
                <a:latin typeface="Arial Black" panose="020B0A04020102020204" pitchFamily="34" charset="0"/>
              </a:rPr>
              <a:t>VIA SPECIAL BENEFIT TAX ASSESSMENT</a:t>
            </a:r>
          </a:p>
          <a:p>
            <a:endParaRPr lang="en-US" dirty="0"/>
          </a:p>
          <a:p>
            <a:pPr algn="ctr"/>
            <a:r>
              <a:rPr lang="en-US" sz="2000" dirty="0">
                <a:latin typeface="Arial Black" panose="020B0A04020102020204" pitchFamily="34" charset="0"/>
              </a:rPr>
              <a:t>2</a:t>
            </a:r>
            <a:r>
              <a:rPr lang="en-US" sz="2000" baseline="30000" dirty="0">
                <a:latin typeface="Arial Black" panose="020B0A04020102020204" pitchFamily="34" charset="0"/>
              </a:rPr>
              <a:t>nd</a:t>
            </a:r>
            <a:r>
              <a:rPr lang="en-US" sz="2000" dirty="0">
                <a:latin typeface="Arial Black" panose="020B0A04020102020204" pitchFamily="34" charset="0"/>
              </a:rPr>
              <a:t> PUBLIC INFORMATION MEETING</a:t>
            </a:r>
          </a:p>
          <a:p>
            <a:pPr algn="ctr"/>
            <a:r>
              <a:rPr lang="en-US" sz="2000" dirty="0">
                <a:latin typeface="Arial Black" panose="020B0A04020102020204" pitchFamily="34" charset="0"/>
              </a:rPr>
              <a:t>OCTOBER 6</a:t>
            </a:r>
            <a:r>
              <a:rPr lang="en-US" sz="2000" baseline="30000" dirty="0">
                <a:latin typeface="Arial Black" panose="020B0A04020102020204" pitchFamily="34" charset="0"/>
              </a:rPr>
              <a:t>TH</a:t>
            </a:r>
            <a:r>
              <a:rPr lang="en-US" sz="2000" dirty="0">
                <a:latin typeface="Arial Black" panose="020B0A04020102020204" pitchFamily="34" charset="0"/>
              </a:rPr>
              <a:t> 6:00 PM</a:t>
            </a:r>
          </a:p>
          <a:p>
            <a:pPr algn="ctr"/>
            <a:endParaRPr lang="en-US" sz="1600" dirty="0">
              <a:latin typeface="Arial Black" panose="020B0A04020102020204" pitchFamily="34" charset="0"/>
            </a:endParaRPr>
          </a:p>
          <a:p>
            <a:pPr algn="ctr"/>
            <a:endParaRPr lang="en-US" sz="1600" dirty="0">
              <a:latin typeface="Arial Black" panose="020B0A04020102020204" pitchFamily="34" charset="0"/>
            </a:endParaRPr>
          </a:p>
          <a:p>
            <a:r>
              <a:rPr lang="en-US" sz="1400" dirty="0"/>
              <a:t>	CHIEF ROADS ENGINEER: 		R. SHANE MOORE, P.E.</a:t>
            </a:r>
          </a:p>
          <a:p>
            <a:r>
              <a:rPr lang="en-US" sz="1400" dirty="0"/>
              <a:t>	KENT ISLAND ESTATES ROADS ASSOCIATION:	VERONICA BECK</a:t>
            </a:r>
          </a:p>
          <a:p>
            <a:r>
              <a:rPr lang="en-US" sz="1400" dirty="0"/>
              <a:t>	</a:t>
            </a:r>
          </a:p>
          <a:p>
            <a:r>
              <a:rPr lang="en-US" sz="1400" dirty="0"/>
              <a:t>	DIRECTOR OF PUBLIC WORKS: 		ALAN QUIMBY, P.E.</a:t>
            </a:r>
          </a:p>
          <a:p>
            <a:r>
              <a:rPr lang="en-US" sz="1400" dirty="0"/>
              <a:t>	COUNTY ADMINSTRATOR	:		TODD R. MOHN, P.E.</a:t>
            </a:r>
          </a:p>
          <a:p>
            <a:r>
              <a:rPr lang="en-US" sz="1400" dirty="0"/>
              <a:t>	COUNTY ATTORNEY:			PATRICK THOMPSON</a:t>
            </a:r>
          </a:p>
          <a:p>
            <a:r>
              <a:rPr lang="en-US" sz="1400" dirty="0"/>
              <a:t>	DIRECTOR OF FINANCE:			JEFFREY A. RANK</a:t>
            </a:r>
          </a:p>
          <a:p>
            <a:r>
              <a:rPr lang="en-US" sz="1400" dirty="0"/>
              <a:t>	PROJECT MANAGER:			PAUL SIDUN, CIVIL ENGINEER III</a:t>
            </a:r>
          </a:p>
          <a:p>
            <a:r>
              <a:rPr lang="en-US" sz="1400" dirty="0"/>
              <a:t>	CONSULTANTS:			D.M.S. AND ASSOCIATES</a:t>
            </a:r>
          </a:p>
          <a:p>
            <a:endParaRPr lang="en-US" sz="1400" dirty="0"/>
          </a:p>
          <a:p>
            <a:pPr lvl="1"/>
            <a:r>
              <a:rPr lang="en-US" sz="1400" dirty="0"/>
              <a:t>	COUNTY COMMISSIONERS/ROADS BOARD:	JAMES J. MORAN</a:t>
            </a:r>
          </a:p>
          <a:p>
            <a:r>
              <a:rPr lang="en-US" sz="1400" dirty="0"/>
              <a:t>					JACK N. WILSON</a:t>
            </a:r>
          </a:p>
          <a:p>
            <a:r>
              <a:rPr lang="en-US" sz="1400" dirty="0"/>
              <a:t>					J. PATRICK MCLAUGHLIN</a:t>
            </a:r>
          </a:p>
          <a:p>
            <a:r>
              <a:rPr lang="en-US" sz="1400" dirty="0"/>
              <a:t>					PHILIP L. DUMENIL</a:t>
            </a:r>
          </a:p>
          <a:p>
            <a:r>
              <a:rPr lang="en-US" sz="1400" dirty="0"/>
              <a:t>					CHRISTOPHER M. CORCHIARINO</a:t>
            </a:r>
          </a:p>
          <a:p>
            <a:endParaRPr lang="en-US" sz="1600" dirty="0"/>
          </a:p>
          <a:p>
            <a:r>
              <a:rPr lang="en-US" sz="1400" dirty="0"/>
              <a:t>	</a:t>
            </a:r>
          </a:p>
          <a:p>
            <a:r>
              <a:rPr lang="en-US" sz="1400" dirty="0"/>
              <a:t>	</a:t>
            </a:r>
            <a:r>
              <a:rPr lang="en-US" sz="1600" dirty="0"/>
              <a:t>		</a:t>
            </a:r>
          </a:p>
          <a:p>
            <a:r>
              <a:rPr lang="en-US" sz="1600" dirty="0"/>
              <a:t>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630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6118" y="457200"/>
            <a:ext cx="69342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Arial Black" panose="020B0A04020102020204" pitchFamily="34" charset="0"/>
              </a:rPr>
              <a:t>BEACH ROAD –  ROAD IMPROVEMENTS</a:t>
            </a:r>
          </a:p>
          <a:p>
            <a:endParaRPr lang="en-US" dirty="0"/>
          </a:p>
          <a:p>
            <a:r>
              <a:rPr lang="en-US" dirty="0"/>
              <a:t>TOTAL LENGTH 			1,488’</a:t>
            </a:r>
          </a:p>
          <a:p>
            <a:r>
              <a:rPr lang="en-US" dirty="0"/>
              <a:t>CURRENT WIDTH			14’</a:t>
            </a:r>
          </a:p>
          <a:p>
            <a:r>
              <a:rPr lang="en-US" dirty="0"/>
              <a:t>PROPOSED WIDTH			20’</a:t>
            </a:r>
          </a:p>
          <a:p>
            <a:r>
              <a:rPr lang="en-US" dirty="0"/>
              <a:t>RIGHT-OF-WAY			40’ </a:t>
            </a:r>
          </a:p>
          <a:p>
            <a:endParaRPr lang="en-US" dirty="0"/>
          </a:p>
          <a:p>
            <a:pPr>
              <a:spcAft>
                <a:spcPts val="600"/>
              </a:spcAft>
            </a:pPr>
            <a:r>
              <a:rPr lang="en-US" b="1" dirty="0"/>
              <a:t>CONSTRUCTION SEQUENCE: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CLEAR AND GRUBBING WITHIN THE RIGHT-OF-WAY AND DRAINAGE EASEMENTS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CLEAN AND GRADE THE PRIMARY STORMWATER OUTFALL DITCHES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STORMWATER MANAGEMENT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RE-GRADE THE OPEN SECTION ROADSIDE DITCHES AND INSTALLATION OF ENTRANCE CULVERTS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ROADWAY BASE WIDENING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ROADWAY RECLAMATION, ADD MATERIAL (+6FT), GRADE AND COMPACTION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RESURFACE WITH THREE COURSES OF TAR AND CHIP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DRIVEWAY TIE-INS, HYDROSEEDING AND FINAL RESTORATION</a:t>
            </a:r>
          </a:p>
        </p:txBody>
      </p:sp>
    </p:spTree>
    <p:extLst>
      <p:ext uri="{BB962C8B-B14F-4D97-AF65-F5344CB8AC3E}">
        <p14:creationId xmlns:p14="http://schemas.microsoft.com/office/powerpoint/2010/main" val="3822145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0"/>
            <a:ext cx="7467600" cy="577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Arial Black" panose="020B0A04020102020204" pitchFamily="34" charset="0"/>
              </a:rPr>
              <a:t>BEACH ROAD– ROAD IMPROVEMENTS ESTIMATED COSTS AND PAYMENT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TOTAL ESTIMATED PROJECT COST:		</a:t>
            </a:r>
            <a:r>
              <a:rPr lang="en-US" u="sng" dirty="0"/>
              <a:t>$685,000</a:t>
            </a:r>
          </a:p>
          <a:p>
            <a:endParaRPr lang="en-US" u="sng" dirty="0"/>
          </a:p>
          <a:p>
            <a:r>
              <a:rPr lang="en-US" dirty="0"/>
              <a:t>ASSESSMENT TERM:			20 YEARS</a:t>
            </a:r>
          </a:p>
          <a:p>
            <a:endParaRPr lang="en-US" u="sng" dirty="0"/>
          </a:p>
          <a:p>
            <a:r>
              <a:rPr lang="en-US" dirty="0"/>
              <a:t>FINAL INTEREST RATE:			4%</a:t>
            </a:r>
          </a:p>
          <a:p>
            <a:endParaRPr lang="en-US" dirty="0"/>
          </a:p>
          <a:p>
            <a:r>
              <a:rPr lang="en-US" dirty="0"/>
              <a:t>TOTAL PROPERTY OWNERS:			14</a:t>
            </a:r>
          </a:p>
          <a:p>
            <a:endParaRPr lang="en-US" dirty="0"/>
          </a:p>
          <a:p>
            <a:r>
              <a:rPr lang="en-US" dirty="0"/>
              <a:t>ESTIMATED COST PER OWNER:		</a:t>
            </a:r>
            <a:r>
              <a:rPr lang="en-US" u="sng" dirty="0"/>
              <a:t>$48,929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ASSESSMENT PAYMENT OPTIONS FOR 20 YEARS:</a:t>
            </a:r>
          </a:p>
          <a:p>
            <a:pPr>
              <a:lnSpc>
                <a:spcPct val="150000"/>
              </a:lnSpc>
            </a:pPr>
            <a:r>
              <a:rPr lang="en-US" dirty="0"/>
              <a:t>	SINGLE PAYMENT			$48,929</a:t>
            </a:r>
          </a:p>
          <a:p>
            <a:pPr>
              <a:lnSpc>
                <a:spcPct val="150000"/>
              </a:lnSpc>
            </a:pPr>
            <a:r>
              <a:rPr lang="en-US" dirty="0"/>
              <a:t>	ANNUAL PAYMENT			$3,600</a:t>
            </a:r>
          </a:p>
          <a:p>
            <a:pPr>
              <a:lnSpc>
                <a:spcPct val="150000"/>
              </a:lnSpc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60146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5277D4-A55E-18DB-0071-FE45C55A8A38}"/>
              </a:ext>
            </a:extLst>
          </p:cNvPr>
          <p:cNvSpPr txBox="1"/>
          <p:nvPr/>
        </p:nvSpPr>
        <p:spPr>
          <a:xfrm>
            <a:off x="685800" y="457200"/>
            <a:ext cx="79248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Arial Black" panose="020B0A04020102020204" pitchFamily="34" charset="0"/>
              </a:rPr>
              <a:t>BEACH ROAD REVETMENT IMPROVEMENTS</a:t>
            </a:r>
          </a:p>
          <a:p>
            <a:endParaRPr lang="en-US" dirty="0"/>
          </a:p>
          <a:p>
            <a:r>
              <a:rPr lang="en-US" dirty="0"/>
              <a:t>TOTAL LENGTH 			730’</a:t>
            </a:r>
          </a:p>
          <a:p>
            <a:r>
              <a:rPr lang="en-US" dirty="0"/>
              <a:t>RIP-RAP				CLASS I-II</a:t>
            </a:r>
          </a:p>
          <a:p>
            <a:r>
              <a:rPr lang="en-US" dirty="0"/>
              <a:t>SLOPE				&gt; 2:1 </a:t>
            </a:r>
          </a:p>
          <a:p>
            <a:endParaRPr lang="en-US" dirty="0"/>
          </a:p>
          <a:p>
            <a:pPr>
              <a:spcAft>
                <a:spcPts val="600"/>
              </a:spcAft>
            </a:pPr>
            <a:r>
              <a:rPr lang="en-US" b="1" dirty="0"/>
              <a:t>CONSTRUCTION SEQUENCE: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ADD GETOEXTILE MEMBRANE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REUSE AND RESHAPE EXISITNG CLASS I-II RIP-RAP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CREATE TOE FOR NEW CLASS III RIP-RAP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ADD AND SHAPE NEW CLASS III RIP-RAP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NEW SLOPE 2:1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NEW RIP-RAP ELEVATION OF 6 FT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CONSTRUCT RIP-RAP SPLASH PROTECTION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FINAL RESTORATION</a:t>
            </a:r>
          </a:p>
        </p:txBody>
      </p:sp>
    </p:spTree>
    <p:extLst>
      <p:ext uri="{BB962C8B-B14F-4D97-AF65-F5344CB8AC3E}">
        <p14:creationId xmlns:p14="http://schemas.microsoft.com/office/powerpoint/2010/main" val="4134432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143AD3-4107-8A11-F29E-9E82E6CD8728}"/>
              </a:ext>
            </a:extLst>
          </p:cNvPr>
          <p:cNvSpPr txBox="1"/>
          <p:nvPr/>
        </p:nvSpPr>
        <p:spPr>
          <a:xfrm>
            <a:off x="838200" y="457200"/>
            <a:ext cx="7467600" cy="577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Arial Black" panose="020B0A04020102020204" pitchFamily="34" charset="0"/>
              </a:rPr>
              <a:t>BEACH ROAD– REVETMENT</a:t>
            </a:r>
          </a:p>
          <a:p>
            <a:pPr algn="ctr"/>
            <a:r>
              <a:rPr lang="en-US" sz="2400" u="sng" dirty="0">
                <a:latin typeface="Arial Black" panose="020B0A04020102020204" pitchFamily="34" charset="0"/>
              </a:rPr>
              <a:t>ESTIMATED COSTS AND PAYMENT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TOTAL ESTIMATED PROJECT COST:		</a:t>
            </a:r>
            <a:r>
              <a:rPr lang="en-US" u="sng" dirty="0"/>
              <a:t>$664,000</a:t>
            </a:r>
          </a:p>
          <a:p>
            <a:endParaRPr lang="en-US" u="sng" dirty="0"/>
          </a:p>
          <a:p>
            <a:r>
              <a:rPr lang="en-US" dirty="0"/>
              <a:t>ASSESSMENT TERM:			20 YEARS</a:t>
            </a:r>
          </a:p>
          <a:p>
            <a:endParaRPr lang="en-US" u="sng" dirty="0"/>
          </a:p>
          <a:p>
            <a:r>
              <a:rPr lang="en-US" dirty="0"/>
              <a:t>FINAL INTEREST RATE:			4%</a:t>
            </a:r>
          </a:p>
          <a:p>
            <a:endParaRPr lang="en-US" dirty="0"/>
          </a:p>
          <a:p>
            <a:r>
              <a:rPr lang="en-US" dirty="0"/>
              <a:t>TOTAL PROPERTY OWNERS:			12</a:t>
            </a:r>
          </a:p>
          <a:p>
            <a:endParaRPr lang="en-US" dirty="0"/>
          </a:p>
          <a:p>
            <a:r>
              <a:rPr lang="en-US" dirty="0"/>
              <a:t>ESTIMATED COST PER OWNER:		</a:t>
            </a:r>
            <a:r>
              <a:rPr lang="en-US" u="sng" dirty="0"/>
              <a:t>$55,333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ASSESSMENT PAYMENT OPTIONS FOR 20 YEARS:</a:t>
            </a:r>
          </a:p>
          <a:p>
            <a:pPr>
              <a:lnSpc>
                <a:spcPct val="150000"/>
              </a:lnSpc>
            </a:pPr>
            <a:r>
              <a:rPr lang="en-US" dirty="0"/>
              <a:t>	SINGLE PAYMENT			$55,333</a:t>
            </a:r>
          </a:p>
          <a:p>
            <a:pPr>
              <a:lnSpc>
                <a:spcPct val="150000"/>
              </a:lnSpc>
            </a:pPr>
            <a:r>
              <a:rPr lang="en-US" dirty="0"/>
              <a:t>	ANNUAL PAYMENT			$4,072</a:t>
            </a:r>
          </a:p>
          <a:p>
            <a:pPr>
              <a:lnSpc>
                <a:spcPct val="150000"/>
              </a:lnSpc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66594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5277D4-A55E-18DB-0071-FE45C55A8A38}"/>
              </a:ext>
            </a:extLst>
          </p:cNvPr>
          <p:cNvSpPr txBox="1"/>
          <p:nvPr/>
        </p:nvSpPr>
        <p:spPr>
          <a:xfrm>
            <a:off x="685800" y="457200"/>
            <a:ext cx="7924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Arial Black" panose="020B0A04020102020204" pitchFamily="34" charset="0"/>
              </a:rPr>
              <a:t>BEACH ROAD LIVING SHORELINE IMPROVEMENTS</a:t>
            </a:r>
          </a:p>
          <a:p>
            <a:endParaRPr lang="en-US" dirty="0"/>
          </a:p>
          <a:p>
            <a:r>
              <a:rPr lang="en-US" dirty="0"/>
              <a:t>TOTAL LENGTH 			730’</a:t>
            </a:r>
          </a:p>
          <a:p>
            <a:r>
              <a:rPr lang="en-US" dirty="0"/>
              <a:t>RIP-RAP				CLASS I-II</a:t>
            </a:r>
          </a:p>
          <a:p>
            <a:r>
              <a:rPr lang="en-US" dirty="0"/>
              <a:t>SLOPE				&gt;2:1</a:t>
            </a:r>
          </a:p>
          <a:p>
            <a:endParaRPr lang="en-US" dirty="0"/>
          </a:p>
          <a:p>
            <a:pPr>
              <a:spcAft>
                <a:spcPts val="600"/>
              </a:spcAft>
            </a:pPr>
            <a:r>
              <a:rPr lang="en-US" b="1" dirty="0"/>
              <a:t>CONSTRUCTION SEQUENCE: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ADD GETOEXTILE MEMBRANE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CREATE TOE FOR NEW CLASS III RIP-RAP BREAKWATERS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CONSTRUCT BREAKWATERS WITH CLASS III RIP-RAP, 5:1 SLOPE, 3’ TOP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BACKFILL WITH CLEAN BEACH SAND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PLANT SPARTINA ALTERNIFLORA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PLANT SPARTINA  PATENS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PLANT AMMOPHILA BREVILIGULATA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FINAL RESTORATION</a:t>
            </a:r>
          </a:p>
        </p:txBody>
      </p:sp>
    </p:spTree>
    <p:extLst>
      <p:ext uri="{BB962C8B-B14F-4D97-AF65-F5344CB8AC3E}">
        <p14:creationId xmlns:p14="http://schemas.microsoft.com/office/powerpoint/2010/main" val="2307147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143AD3-4107-8A11-F29E-9E82E6CD8728}"/>
              </a:ext>
            </a:extLst>
          </p:cNvPr>
          <p:cNvSpPr txBox="1"/>
          <p:nvPr/>
        </p:nvSpPr>
        <p:spPr>
          <a:xfrm>
            <a:off x="838200" y="457200"/>
            <a:ext cx="7467600" cy="577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Arial Black" panose="020B0A04020102020204" pitchFamily="34" charset="0"/>
              </a:rPr>
              <a:t>BEACH ROAD – LIVING SHORELINE</a:t>
            </a:r>
          </a:p>
          <a:p>
            <a:pPr algn="ctr"/>
            <a:r>
              <a:rPr lang="en-US" sz="2400" u="sng" dirty="0">
                <a:latin typeface="Arial Black" panose="020B0A04020102020204" pitchFamily="34" charset="0"/>
              </a:rPr>
              <a:t>ESTIMATED COSTS AND PAYMENT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TOTAL ESTIMATED PROJECT COST:		</a:t>
            </a:r>
            <a:r>
              <a:rPr lang="en-US" u="sng" dirty="0"/>
              <a:t>$1,225,990</a:t>
            </a:r>
          </a:p>
          <a:p>
            <a:endParaRPr lang="en-US" u="sng" dirty="0"/>
          </a:p>
          <a:p>
            <a:r>
              <a:rPr lang="en-US" dirty="0"/>
              <a:t>ASSESSMENT TERM:			20 YEARS</a:t>
            </a:r>
          </a:p>
          <a:p>
            <a:endParaRPr lang="en-US" u="sng" dirty="0"/>
          </a:p>
          <a:p>
            <a:r>
              <a:rPr lang="en-US" dirty="0"/>
              <a:t>FINAL INTEREST RATE:			0%</a:t>
            </a:r>
          </a:p>
          <a:p>
            <a:endParaRPr lang="en-US" dirty="0"/>
          </a:p>
          <a:p>
            <a:r>
              <a:rPr lang="en-US" dirty="0"/>
              <a:t>TOTAL PROPERTY OWNERS:			12</a:t>
            </a:r>
          </a:p>
          <a:p>
            <a:endParaRPr lang="en-US" dirty="0"/>
          </a:p>
          <a:p>
            <a:r>
              <a:rPr lang="en-US" dirty="0"/>
              <a:t>ESTIMATED COST PER OWNER:		</a:t>
            </a:r>
            <a:r>
              <a:rPr lang="en-US" u="sng" dirty="0"/>
              <a:t>$102,158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ASSESSMENT PAYMENT OPTIONS FOR 20 YEARS:</a:t>
            </a:r>
          </a:p>
          <a:p>
            <a:pPr>
              <a:lnSpc>
                <a:spcPct val="150000"/>
              </a:lnSpc>
            </a:pPr>
            <a:r>
              <a:rPr lang="en-US" dirty="0"/>
              <a:t>	SINGLE PAYMENT			$102,158</a:t>
            </a:r>
          </a:p>
          <a:p>
            <a:pPr>
              <a:lnSpc>
                <a:spcPct val="150000"/>
              </a:lnSpc>
            </a:pPr>
            <a:r>
              <a:rPr lang="en-US" dirty="0"/>
              <a:t>	ANNUAL PAYMENT			$5,108</a:t>
            </a:r>
          </a:p>
          <a:p>
            <a:pPr>
              <a:lnSpc>
                <a:spcPct val="150000"/>
              </a:lnSpc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39647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ABD259-E13A-7FB3-5767-008DC201F27A}"/>
              </a:ext>
            </a:extLst>
          </p:cNvPr>
          <p:cNvSpPr txBox="1"/>
          <p:nvPr/>
        </p:nvSpPr>
        <p:spPr>
          <a:xfrm>
            <a:off x="838200" y="457200"/>
            <a:ext cx="7772400" cy="602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Arial Black" panose="020B0A04020102020204" pitchFamily="34" charset="0"/>
              </a:rPr>
              <a:t>BEACH ROAD – SPECIAL BENEFIT TAX ASSESSMENT BREAKDOWN</a:t>
            </a:r>
          </a:p>
          <a:p>
            <a:endParaRPr lang="en-US" dirty="0"/>
          </a:p>
          <a:p>
            <a:r>
              <a:rPr lang="en-US" b="1" dirty="0"/>
              <a:t>PROPERTY OWNERS 1 AND 2 (ROAD ASSESSMENT ONLY)</a:t>
            </a:r>
          </a:p>
          <a:p>
            <a:r>
              <a:rPr lang="en-US" dirty="0"/>
              <a:t>1/14</a:t>
            </a:r>
            <a:r>
              <a:rPr lang="en-US" baseline="30000" dirty="0"/>
              <a:t>TH</a:t>
            </a:r>
            <a:r>
              <a:rPr lang="en-US" dirty="0"/>
              <a:t> OF $685,000</a:t>
            </a:r>
          </a:p>
          <a:p>
            <a:endParaRPr lang="en-US" sz="800" dirty="0"/>
          </a:p>
          <a:p>
            <a:r>
              <a:rPr lang="en-US" dirty="0"/>
              <a:t>	SINGLE PAYMENT			</a:t>
            </a:r>
            <a:r>
              <a:rPr lang="en-US" b="1" dirty="0"/>
              <a:t>$48,929</a:t>
            </a:r>
          </a:p>
          <a:p>
            <a:r>
              <a:rPr lang="en-US" dirty="0"/>
              <a:t>	ANNUAL PAYMENT FOR 20 YEARS	</a:t>
            </a:r>
            <a:r>
              <a:rPr lang="en-US" b="1" dirty="0"/>
              <a:t>$3,600</a:t>
            </a:r>
          </a:p>
          <a:p>
            <a:endParaRPr lang="en-US" dirty="0"/>
          </a:p>
          <a:p>
            <a:r>
              <a:rPr lang="en-US" b="1" dirty="0"/>
              <a:t>PROPERTY OWNERS 3 THROUGH 14 (ROAD/REVETMENT ASSESSMENT)</a:t>
            </a:r>
          </a:p>
          <a:p>
            <a:r>
              <a:rPr lang="en-US" dirty="0"/>
              <a:t>1/14</a:t>
            </a:r>
            <a:r>
              <a:rPr lang="en-US" baseline="30000" dirty="0"/>
              <a:t>TH</a:t>
            </a:r>
            <a:r>
              <a:rPr lang="en-US" dirty="0"/>
              <a:t> OF $685,000 + 1/12</a:t>
            </a:r>
            <a:r>
              <a:rPr lang="en-US" baseline="30000" dirty="0"/>
              <a:t>TH</a:t>
            </a:r>
            <a:r>
              <a:rPr lang="en-US" dirty="0"/>
              <a:t> OF $664,000</a:t>
            </a:r>
          </a:p>
          <a:p>
            <a:endParaRPr lang="en-US" sz="800" dirty="0"/>
          </a:p>
          <a:p>
            <a:r>
              <a:rPr lang="en-US" dirty="0"/>
              <a:t>	SINGLE PAYMENT			</a:t>
            </a:r>
            <a:r>
              <a:rPr lang="en-US" b="1" dirty="0"/>
              <a:t>$104,262</a:t>
            </a:r>
          </a:p>
          <a:p>
            <a:r>
              <a:rPr lang="en-US" dirty="0"/>
              <a:t>	ANNUAL PAYMENT FOR 20 YEARS	</a:t>
            </a:r>
            <a:r>
              <a:rPr lang="en-US" b="1" dirty="0"/>
              <a:t>$7,672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r>
              <a:rPr lang="en-US" b="1" dirty="0"/>
              <a:t>PROPERTY OWNERS 3 THROUGH 14 (ROAD/LIVING SHORELINE ASSESSMENT)</a:t>
            </a:r>
          </a:p>
          <a:p>
            <a:r>
              <a:rPr lang="en-US" dirty="0"/>
              <a:t>1/14</a:t>
            </a:r>
            <a:r>
              <a:rPr lang="en-US" baseline="30000" dirty="0"/>
              <a:t>TH</a:t>
            </a:r>
            <a:r>
              <a:rPr lang="en-US" dirty="0"/>
              <a:t> OF $685,000 + 1/12</a:t>
            </a:r>
            <a:r>
              <a:rPr lang="en-US" baseline="30000" dirty="0"/>
              <a:t>TH</a:t>
            </a:r>
            <a:r>
              <a:rPr lang="en-US" dirty="0"/>
              <a:t> OF $1,225,900</a:t>
            </a:r>
          </a:p>
          <a:p>
            <a:endParaRPr lang="en-US" sz="800" dirty="0"/>
          </a:p>
          <a:p>
            <a:r>
              <a:rPr lang="en-US" dirty="0"/>
              <a:t>	SINGLE PAYMENT			</a:t>
            </a:r>
            <a:r>
              <a:rPr lang="en-US" b="1" dirty="0"/>
              <a:t>$151,087</a:t>
            </a:r>
          </a:p>
          <a:p>
            <a:r>
              <a:rPr lang="en-US" dirty="0"/>
              <a:t>	ANNUAL PAYMENT FOR 20 YEARS	</a:t>
            </a:r>
            <a:r>
              <a:rPr lang="en-US" b="1" dirty="0"/>
              <a:t>$8,708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394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ABD259-E13A-7FB3-5767-008DC201F27A}"/>
              </a:ext>
            </a:extLst>
          </p:cNvPr>
          <p:cNvSpPr txBox="1"/>
          <p:nvPr/>
        </p:nvSpPr>
        <p:spPr>
          <a:xfrm>
            <a:off x="838200" y="457200"/>
            <a:ext cx="7772400" cy="7220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Arial Black" panose="020B0A04020102020204" pitchFamily="34" charset="0"/>
              </a:rPr>
              <a:t>BEACH ROAD – OPTIONS MOVING FORWARD</a:t>
            </a:r>
          </a:p>
          <a:p>
            <a:endParaRPr lang="en-US" dirty="0"/>
          </a:p>
          <a:p>
            <a:r>
              <a:rPr lang="en-US" sz="1600" b="1" dirty="0"/>
              <a:t>OPTION 2a – ROAD/REVETMENT PROJECT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DIRECT DOLDON MOORE AND ASSOCIATES TO APPLY FOR LIVING SHORELINE WAIVER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FINALIZE AND APPLY FOR JOINT PERMIT APPLICATION FOR STONE REVETMENT</a:t>
            </a: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UPON APPROVAL HOLD PUBLIC HEARING FOR THE COUNTY COMMISSIONERS TO MAKE A FINAL DETERMINATION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PROS –  APPROXIMATE 1 YEAR PERMITTING TIMELINE, COSTS MOSTLY KNOWN, MAINTENANCE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CONS – NOT THE PREFERRED ENVIRONMENTAL SOLUTION, NO GRANT OR FUNDING ASSISTANCE OPPORTUNITIES</a:t>
            </a:r>
          </a:p>
          <a:p>
            <a:endParaRPr lang="en-US" sz="1600" dirty="0"/>
          </a:p>
          <a:p>
            <a:r>
              <a:rPr lang="en-US" sz="1600" b="1" dirty="0"/>
              <a:t>OPTION 2b – ROAD/LIVING SHORELINE, DNR ZERO INTEREST LOAN PROGRAM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APPLY FOR AND WORK TO OBTAIN JOINT PERMIT APPLICATION FOR A LIVING SHORELINE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SUBMIT PROJECT TO DNR ZERO INTEREST LOAN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UPON APPROVAL HOLD PUBLIC HEARING FOR THE COUNTY COMMISSIONERS TO MAKE A FINAL DETERMINATION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PROS – POTENTIAL FOR ZERO INTEREST FOR SHORELINE STABILZATION, ENVIRONMENTALLY PREFFERED OPTION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CONS – SUBJECT TO PROGRAM AWARD, UNCERTAIN TIMELINE, COSTS, MAINTENANCE ISSUES, 5 YEAR INSPECTION AND REPORTING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r>
              <a:rPr lang="en-US" dirty="0"/>
              <a:t>	</a:t>
            </a:r>
            <a:endParaRPr lang="en-US" b="1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276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21AA54A-499D-0CB7-21B0-EC80CB2E3CF0}"/>
              </a:ext>
            </a:extLst>
          </p:cNvPr>
          <p:cNvSpPr txBox="1"/>
          <p:nvPr/>
        </p:nvSpPr>
        <p:spPr>
          <a:xfrm>
            <a:off x="838200" y="457200"/>
            <a:ext cx="7772400" cy="6481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Arial Black" panose="020B0A04020102020204" pitchFamily="34" charset="0"/>
              </a:rPr>
              <a:t>BEACH ROAD – OPTIONS MOVING FORWARD</a:t>
            </a:r>
          </a:p>
          <a:p>
            <a:endParaRPr lang="en-US" dirty="0"/>
          </a:p>
          <a:p>
            <a:r>
              <a:rPr lang="en-US" sz="1600" b="1" dirty="0"/>
              <a:t>OPTION 3 – ROAD/LIVING SHORELINE, SEEK 100% LIVING SHORELINE COSTS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MOVE FORWARD WITH JOINT PERMIT APPLICATION AND WORK WITH SERVICE PROVIDER TO APPLY FOR AND SECURE 100% FUNDING FOR LIVING SHORELINE OPTION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PUT PROJECT ON HOLD PENDING FUNDING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UPON APPROVAL AND FUNDING SECURED HOLD PUBLIC HEARING FOR THE COUNTY COMMISSIONERS TO MAKE A FINAL DETERMINATION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PROS – POTENTIAL FOR 100% FUNDING OF LIVING SHORELINE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CONS – UNKNOWN TIMELINE, SUBJECT TO FUNDING OPPORTUNTIES, MAINTENANCE ISSUES, 5 YEAR INSPECTION AND REPORTING</a:t>
            </a:r>
          </a:p>
          <a:p>
            <a:endParaRPr lang="en-US" sz="1600" dirty="0"/>
          </a:p>
          <a:p>
            <a:r>
              <a:rPr lang="en-US" sz="1600" b="1" dirty="0"/>
              <a:t>OPTION 4 – REMAIN PRIVATE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STAKEHOLDERS WORK TO SECURE MDE APPROVAL TO REPAIR/ENHANCE EXISTING STONE REVETMENT OR ALTERNATIVE SHORELINE 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PROS – NO COSTS FOR ROAD IMPROVEMENTS, MINIMIZES REQUIRED STONE REVETMENT IMPROVEMENTS AND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CONS – LEAVES BEACH ROAD THE MOST VULNERABLE TO STORMS AND DAMAGE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r>
              <a:rPr lang="en-US" dirty="0"/>
              <a:t>	</a:t>
            </a:r>
            <a:endParaRPr lang="en-US" b="1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069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4F0FA6-706D-41F2-B8D3-63E93F3A5062}"/>
              </a:ext>
            </a:extLst>
          </p:cNvPr>
          <p:cNvSpPr txBox="1"/>
          <p:nvPr/>
        </p:nvSpPr>
        <p:spPr>
          <a:xfrm>
            <a:off x="571500" y="304800"/>
            <a:ext cx="8001000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Arial Black" panose="020B0A04020102020204" pitchFamily="34" charset="0"/>
                <a:cs typeface="Aharoni" panose="02010803020104030203" pitchFamily="2" charset="-79"/>
              </a:rPr>
              <a:t>BEACH ROAD - NEXT STEPS</a:t>
            </a:r>
          </a:p>
          <a:p>
            <a:pPr algn="ctr"/>
            <a:endParaRPr lang="en-US" sz="2400" u="sng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2000" u="sng" dirty="0">
                <a:latin typeface="Arial Black" panose="020B0A04020102020204" pitchFamily="34" charset="0"/>
                <a:cs typeface="Aharoni" panose="02010803020104030203" pitchFamily="2" charset="-79"/>
              </a:rPr>
              <a:t>OWNER INPUT IS VITAL</a:t>
            </a:r>
          </a:p>
          <a:p>
            <a:endParaRPr lang="en-US" sz="2400" dirty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QUESTIONS AND COMMENTS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EMAIL COMMENTS TO: </a:t>
            </a:r>
            <a:r>
              <a:rPr lang="en-US" sz="2000" dirty="0">
                <a:hlinkClick r:id="rId2"/>
              </a:rPr>
              <a:t>smoore@qac.org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MAIL WRITTEN COMMENTS TO:</a:t>
            </a:r>
          </a:p>
          <a:p>
            <a:r>
              <a:rPr lang="en-US" sz="2000" dirty="0"/>
              <a:t>		R. SHANE MOORE – ROADS DIVISION</a:t>
            </a:r>
          </a:p>
          <a:p>
            <a:r>
              <a:rPr lang="en-US" sz="2000" dirty="0"/>
              <a:t>		312 SAFETY DRIVE </a:t>
            </a:r>
          </a:p>
          <a:p>
            <a:r>
              <a:rPr lang="en-US" sz="2000" dirty="0"/>
              <a:t>		CENTREVILLE MD, 21617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CALL 410.758.0920 EXT 4125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COMMENTS WILL BE PRESENTED TO COUNTY COMMISSIONERS FOR A PUBLIC HEARING REQUEST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IF APPROVED, A PUBLIC HEARING WILL BE SCHEDULED AND OWNERS WILL BE NOTIFIED BY CERTIFIED MAIL. </a:t>
            </a:r>
          </a:p>
          <a:p>
            <a:endParaRPr lang="en-US" sz="2400" dirty="0">
              <a:latin typeface="Arial Black" panose="020B0A04020102020204" pitchFamily="34" charset="0"/>
            </a:endParaRPr>
          </a:p>
          <a:p>
            <a:endParaRPr lang="en-US" sz="2400" dirty="0">
              <a:latin typeface="Arial Black" panose="020B0A040201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87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8700" y="270593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BEACH ROAD ASSESSMENT AREA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614E3C2-DA9F-4B90-AF43-9622A7D2DC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8593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0" imgH="0" progId="AcroExch.Document.DC">
                  <p:embed/>
                </p:oleObj>
              </mc:Choice>
              <mc:Fallback>
                <p:oleObj name="Acrobat Document" r:id="rId2" imgW="0" imgH="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/>
                    <p:spPr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98703997-B5F2-69BC-E536-9CA208C32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13" y="926682"/>
            <a:ext cx="8731774" cy="566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05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ap&#10;&#10;Description automatically generated">
            <a:extLst>
              <a:ext uri="{FF2B5EF4-FFF2-40B4-BE49-F238E27FC236}">
                <a16:creationId xmlns:a16="http://schemas.microsoft.com/office/drawing/2014/main" id="{F0103DF0-2F66-0875-1D2B-1BDA3D6576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36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 with medium confidence">
            <a:extLst>
              <a:ext uri="{FF2B5EF4-FFF2-40B4-BE49-F238E27FC236}">
                <a16:creationId xmlns:a16="http://schemas.microsoft.com/office/drawing/2014/main" id="{FCF54E5E-43D0-AA5F-9330-6BC3E1CB37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48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569537-A329-15EE-E599-B4343FE458FF}"/>
              </a:ext>
            </a:extLst>
          </p:cNvPr>
          <p:cNvSpPr txBox="1"/>
          <p:nvPr/>
        </p:nvSpPr>
        <p:spPr>
          <a:xfrm>
            <a:off x="1028700" y="270593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 Black" panose="020B0A04020102020204" pitchFamily="34" charset="0"/>
              </a:rPr>
              <a:t>BEACH ROAD REVETMENT </a:t>
            </a:r>
          </a:p>
          <a:p>
            <a:pPr algn="ctr"/>
            <a:r>
              <a:rPr lang="en-US" sz="2400">
                <a:latin typeface="Arial Black" panose="020B0A04020102020204" pitchFamily="34" charset="0"/>
              </a:rPr>
              <a:t>CROSS SECTION </a:t>
            </a:r>
          </a:p>
          <a:p>
            <a:pPr algn="ctr"/>
            <a:r>
              <a:rPr lang="en-US" sz="1200">
                <a:latin typeface="Arial Black" panose="020B0A04020102020204" pitchFamily="34" charset="0"/>
              </a:rPr>
              <a:t>BY DOLDON MOORE AND ASSOCIATES</a:t>
            </a:r>
            <a:endParaRPr lang="en-US" sz="1200" dirty="0">
              <a:latin typeface="Arial Black" panose="020B0A04020102020204" pitchFamily="34" charset="0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56A6E84F-9048-98AC-D576-BABE9688D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1828800"/>
            <a:ext cx="823912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26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electronics, circuit&#10;&#10;Description automatically generated">
            <a:extLst>
              <a:ext uri="{FF2B5EF4-FFF2-40B4-BE49-F238E27FC236}">
                <a16:creationId xmlns:a16="http://schemas.microsoft.com/office/drawing/2014/main" id="{81620FBB-C8BC-3ED8-4953-02BCB78F75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65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569537-A329-15EE-E599-B4343FE458FF}"/>
              </a:ext>
            </a:extLst>
          </p:cNvPr>
          <p:cNvSpPr txBox="1"/>
          <p:nvPr/>
        </p:nvSpPr>
        <p:spPr>
          <a:xfrm>
            <a:off x="1028700" y="270593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BEACH ROAD LIVING SHORELINE </a:t>
            </a:r>
          </a:p>
          <a:p>
            <a:pPr algn="ctr"/>
            <a:r>
              <a:rPr lang="en-US" sz="2400" dirty="0">
                <a:latin typeface="Arial Black" panose="020B0A04020102020204" pitchFamily="34" charset="0"/>
              </a:rPr>
              <a:t>CROSS SECTION </a:t>
            </a:r>
          </a:p>
          <a:p>
            <a:pPr algn="ctr"/>
            <a:r>
              <a:rPr lang="en-US" sz="1200" dirty="0">
                <a:latin typeface="Arial Black" panose="020B0A04020102020204" pitchFamily="34" charset="0"/>
              </a:rPr>
              <a:t>BY DOLDON MOORE AND ASSOCIATES</a:t>
            </a:r>
          </a:p>
        </p:txBody>
      </p:sp>
      <p:pic>
        <p:nvPicPr>
          <p:cNvPr id="4" name="Picture 3" descr="A picture containing timeline&#10;&#10;Description automatically generated">
            <a:extLst>
              <a:ext uri="{FF2B5EF4-FFF2-40B4-BE49-F238E27FC236}">
                <a16:creationId xmlns:a16="http://schemas.microsoft.com/office/drawing/2014/main" id="{E304C746-075E-BFD4-A106-8E87C90B8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02" y="1315498"/>
            <a:ext cx="7498242" cy="527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87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F4F5DCD2-DCFE-6DD7-0343-5689839B7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85719"/>
            <a:ext cx="8711348" cy="28865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3024F6-AD50-F683-E50C-4FEB90FB9597}"/>
              </a:ext>
            </a:extLst>
          </p:cNvPr>
          <p:cNvSpPr txBox="1"/>
          <p:nvPr/>
        </p:nvSpPr>
        <p:spPr>
          <a:xfrm>
            <a:off x="1028700" y="270593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BEACH ROAD CAUSEWAY </a:t>
            </a:r>
          </a:p>
          <a:p>
            <a:pPr algn="ctr"/>
            <a:r>
              <a:rPr lang="en-US" sz="2400" dirty="0">
                <a:latin typeface="Arial Black" panose="020B0A04020102020204" pitchFamily="34" charset="0"/>
              </a:rPr>
              <a:t>CROSS SECTION </a:t>
            </a:r>
          </a:p>
          <a:p>
            <a:pPr algn="ctr"/>
            <a:r>
              <a:rPr lang="en-US" sz="1200" dirty="0">
                <a:latin typeface="Arial Black" panose="020B0A04020102020204" pitchFamily="34" charset="0"/>
              </a:rPr>
              <a:t>BY D.M.S. AND ASSOCIATES</a:t>
            </a:r>
          </a:p>
        </p:txBody>
      </p:sp>
    </p:spTree>
    <p:extLst>
      <p:ext uri="{BB962C8B-B14F-4D97-AF65-F5344CB8AC3E}">
        <p14:creationId xmlns:p14="http://schemas.microsoft.com/office/powerpoint/2010/main" val="1803484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35538" y="-533173"/>
            <a:ext cx="6012397" cy="784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382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3780</TotalTime>
  <Words>1170</Words>
  <Application>Microsoft Office PowerPoint</Application>
  <PresentationFormat>On-screen Show (4:3)</PresentationFormat>
  <Paragraphs>209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Calibri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Shane Moore</dc:creator>
  <cp:lastModifiedBy>Shane Moore</cp:lastModifiedBy>
  <cp:revision>89</cp:revision>
  <cp:lastPrinted>2021-07-28T20:03:03Z</cp:lastPrinted>
  <dcterms:created xsi:type="dcterms:W3CDTF">2015-03-17T13:47:06Z</dcterms:created>
  <dcterms:modified xsi:type="dcterms:W3CDTF">2025-10-06T17:46:44Z</dcterms:modified>
</cp:coreProperties>
</file>